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70" r:id="rId2"/>
    <p:sldId id="258" r:id="rId3"/>
    <p:sldId id="307" r:id="rId4"/>
    <p:sldId id="295" r:id="rId5"/>
    <p:sldId id="304" r:id="rId6"/>
    <p:sldId id="296" r:id="rId7"/>
    <p:sldId id="276" r:id="rId8"/>
    <p:sldId id="309" r:id="rId9"/>
    <p:sldId id="271" r:id="rId10"/>
  </p:sldIdLst>
  <p:sldSz cx="9144000" cy="6858000" type="screen4x3"/>
  <p:notesSz cx="6858000" cy="9144000"/>
  <p:defaultTextStyle>
    <a:lvl1pPr defTabSz="457200">
      <a:defRPr sz="1200">
        <a:latin typeface="+mn-lt"/>
        <a:ea typeface="+mn-ea"/>
        <a:cs typeface="+mn-cs"/>
        <a:sym typeface="Helvetica"/>
      </a:defRPr>
    </a:lvl1pPr>
    <a:lvl2pPr indent="228600" defTabSz="457200">
      <a:defRPr sz="1200">
        <a:latin typeface="+mn-lt"/>
        <a:ea typeface="+mn-ea"/>
        <a:cs typeface="+mn-cs"/>
        <a:sym typeface="Helvetica"/>
      </a:defRPr>
    </a:lvl2pPr>
    <a:lvl3pPr indent="457200" defTabSz="457200">
      <a:defRPr sz="1200">
        <a:latin typeface="+mn-lt"/>
        <a:ea typeface="+mn-ea"/>
        <a:cs typeface="+mn-cs"/>
        <a:sym typeface="Helvetica"/>
      </a:defRPr>
    </a:lvl3pPr>
    <a:lvl4pPr indent="685800" defTabSz="457200">
      <a:defRPr sz="1200">
        <a:latin typeface="+mn-lt"/>
        <a:ea typeface="+mn-ea"/>
        <a:cs typeface="+mn-cs"/>
        <a:sym typeface="Helvetica"/>
      </a:defRPr>
    </a:lvl4pPr>
    <a:lvl5pPr indent="914400" defTabSz="457200">
      <a:defRPr sz="1200">
        <a:latin typeface="+mn-lt"/>
        <a:ea typeface="+mn-ea"/>
        <a:cs typeface="+mn-cs"/>
        <a:sym typeface="Helvetica"/>
      </a:defRPr>
    </a:lvl5pPr>
    <a:lvl6pPr indent="1143000" defTabSz="457200">
      <a:defRPr sz="1200">
        <a:latin typeface="+mn-lt"/>
        <a:ea typeface="+mn-ea"/>
        <a:cs typeface="+mn-cs"/>
        <a:sym typeface="Helvetica"/>
      </a:defRPr>
    </a:lvl6pPr>
    <a:lvl7pPr indent="1371600" defTabSz="457200">
      <a:defRPr sz="1200">
        <a:latin typeface="+mn-lt"/>
        <a:ea typeface="+mn-ea"/>
        <a:cs typeface="+mn-cs"/>
        <a:sym typeface="Helvetica"/>
      </a:defRPr>
    </a:lvl7pPr>
    <a:lvl8pPr indent="1600200" defTabSz="457200">
      <a:defRPr sz="1200">
        <a:latin typeface="+mn-lt"/>
        <a:ea typeface="+mn-ea"/>
        <a:cs typeface="+mn-cs"/>
        <a:sym typeface="Helvetica"/>
      </a:defRPr>
    </a:lvl8pPr>
    <a:lvl9pPr indent="1828800" defTabSz="457200">
      <a:defRPr sz="1200"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/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/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43" autoAdjust="0"/>
    <p:restoredTop sz="94660"/>
  </p:normalViewPr>
  <p:slideViewPr>
    <p:cSldViewPr snapToGrid="0">
      <p:cViewPr varScale="1">
        <p:scale>
          <a:sx n="59" d="100"/>
          <a:sy n="59" d="100"/>
        </p:scale>
        <p:origin x="166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6" name="Shape 3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61839760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Lund_University" TargetMode="External"/><Relationship Id="rId3" Type="http://schemas.openxmlformats.org/officeDocument/2006/relationships/hyperlink" Target="http://www.uu.se/en/about-uu/history/summary/" TargetMode="External"/><Relationship Id="rId7" Type="http://schemas.openxmlformats.org/officeDocument/2006/relationships/hyperlink" Target="http://en.wikipedia.org/wiki/Student_nation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Student_cap" TargetMode="External"/><Relationship Id="rId5" Type="http://schemas.openxmlformats.org/officeDocument/2006/relationships/hyperlink" Target="http://en.wikipedia.org/wiki/Historiography" TargetMode="External"/><Relationship Id="rId4" Type="http://schemas.openxmlformats.org/officeDocument/2006/relationships/hyperlink" Target="http://en.wikipedia.org/wiki/Swedish_Empire" TargetMode="External"/><Relationship Id="rId9" Type="http://schemas.openxmlformats.org/officeDocument/2006/relationships/hyperlink" Target="http://en.wikipedia.org/wiki/University_of_Helsinki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9pPr>
          </a:lstStyle>
          <a:p>
            <a:fld id="{95AC20B2-FBEA-4932-AED0-FFAC46FD219E}" type="slidenum">
              <a:rPr lang="sv-SE" sz="1200" smtClean="0">
                <a:latin typeface="Arial" charset="0"/>
              </a:rPr>
              <a:pPr/>
              <a:t>1</a:t>
            </a:fld>
            <a:endParaRPr lang="sv-SE" sz="1200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2336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1E7C9D8-FA62-45CA-9551-DDDF2B8CAF03}" type="slidenum">
              <a:rPr lang="sv-SE" altLang="sv-SE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sv-SE" altLang="sv-SE" smtClean="0"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sv-SE" smtClean="0"/>
              <a:t>Uppsala University is the oldest Nordic university – </a:t>
            </a:r>
            <a:r>
              <a:rPr lang="en-US" altLang="sv-SE" smtClean="0">
                <a:hlinkClick r:id="rId3"/>
              </a:rPr>
              <a:t>founded in 1477</a:t>
            </a:r>
            <a:r>
              <a:rPr lang="en-US" altLang="sv-SE" smtClean="0"/>
              <a:t>. It ranks among the best universities in Northern Europe and top 100 in the world.</a:t>
            </a:r>
          </a:p>
          <a:p>
            <a:pPr eaLnBrk="1" hangingPunct="1">
              <a:spcBef>
                <a:spcPct val="0"/>
              </a:spcBef>
            </a:pPr>
            <a:endParaRPr lang="en-US" altLang="sv-SE" smtClean="0"/>
          </a:p>
          <a:p>
            <a:pPr eaLnBrk="1" hangingPunct="1">
              <a:spcBef>
                <a:spcPct val="0"/>
              </a:spcBef>
            </a:pPr>
            <a:r>
              <a:rPr lang="en-US" altLang="sv-SE" smtClean="0"/>
              <a:t>Archbishop Jakob Ulvsson was the initator behind its establishment. In the beginning, education consisted primarily of lectures in philosophy, law and theology; there was no teaching in natural sciences or engineering.</a:t>
            </a:r>
          </a:p>
          <a:p>
            <a:pPr eaLnBrk="1" hangingPunct="1">
              <a:spcBef>
                <a:spcPct val="0"/>
              </a:spcBef>
            </a:pPr>
            <a:endParaRPr lang="en-US" altLang="sv-SE" smtClean="0"/>
          </a:p>
          <a:p>
            <a:pPr eaLnBrk="1" hangingPunct="1">
              <a:spcBef>
                <a:spcPct val="0"/>
              </a:spcBef>
            </a:pPr>
            <a:r>
              <a:rPr lang="en-US" altLang="sv-SE" smtClean="0"/>
              <a:t>The university rose to significance during the rise of </a:t>
            </a:r>
            <a:r>
              <a:rPr lang="en-US" altLang="sv-SE" smtClean="0">
                <a:hlinkClick r:id="rId4" tooltip="Swedish Empire"/>
              </a:rPr>
              <a:t>Sweden as a great power</a:t>
            </a:r>
            <a:r>
              <a:rPr lang="en-US" altLang="sv-SE" smtClean="0"/>
              <a:t> at the end of the 16th century. Uppsala also has an important historical place in Swedish national culture, identity and for the Swedish establishment: in </a:t>
            </a:r>
            <a:r>
              <a:rPr lang="en-US" altLang="sv-SE" smtClean="0">
                <a:hlinkClick r:id="rId5" tooltip="Historiography"/>
              </a:rPr>
              <a:t>historiography</a:t>
            </a:r>
            <a:r>
              <a:rPr lang="en-US" altLang="sv-SE" smtClean="0"/>
              <a:t>, literature, politics, and music. Many aspects of Swedish academic culture in general, such as the white </a:t>
            </a:r>
            <a:r>
              <a:rPr lang="en-US" altLang="sv-SE" smtClean="0">
                <a:hlinkClick r:id="rId6" tooltip="Student cap"/>
              </a:rPr>
              <a:t>student cap</a:t>
            </a:r>
            <a:r>
              <a:rPr lang="en-US" altLang="sv-SE" smtClean="0"/>
              <a:t>, originated in Uppsala. It shares some peculiarities, such as the </a:t>
            </a:r>
            <a:r>
              <a:rPr lang="en-US" altLang="sv-SE" smtClean="0">
                <a:hlinkClick r:id="rId7" tooltip="Student nation"/>
              </a:rPr>
              <a:t>student nation</a:t>
            </a:r>
            <a:r>
              <a:rPr lang="en-US" altLang="sv-SE" smtClean="0"/>
              <a:t> system, with </a:t>
            </a:r>
            <a:r>
              <a:rPr lang="en-US" altLang="sv-SE" smtClean="0">
                <a:hlinkClick r:id="rId8" tooltip="Lund University"/>
              </a:rPr>
              <a:t>Lund University</a:t>
            </a:r>
            <a:r>
              <a:rPr lang="en-US" altLang="sv-SE" smtClean="0"/>
              <a:t> and the </a:t>
            </a:r>
            <a:r>
              <a:rPr lang="en-US" altLang="sv-SE" smtClean="0">
                <a:hlinkClick r:id="rId9" tooltip="University of Helsinki"/>
              </a:rPr>
              <a:t>University of Helsinki</a:t>
            </a:r>
            <a:r>
              <a:rPr lang="en-US" altLang="sv-SE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en-US" altLang="sv-SE" smtClean="0"/>
          </a:p>
          <a:p>
            <a:pPr eaLnBrk="1" hangingPunct="1">
              <a:spcBef>
                <a:spcPct val="0"/>
              </a:spcBef>
            </a:pPr>
            <a:r>
              <a:rPr lang="en-US" altLang="sv-SE" smtClean="0"/>
              <a:t>Sen kan man säga något om att det här är sommar/vår för att anspela på nästa bild.</a:t>
            </a:r>
          </a:p>
          <a:p>
            <a:pPr eaLnBrk="1" hangingPunct="1">
              <a:spcBef>
                <a:spcPct val="0"/>
              </a:spcBef>
            </a:pPr>
            <a:endParaRPr lang="en-US" altLang="sv-SE" smtClean="0"/>
          </a:p>
        </p:txBody>
      </p:sp>
      <p:sp>
        <p:nvSpPr>
          <p:cNvPr id="27653" name="Platshållare för datum 1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C2B53E0-E5D9-42CE-A4F5-5B3006A90A51}" type="datetime1">
              <a:rPr lang="sv-SE" altLang="sv-SE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2020-09-29</a:t>
            </a:fld>
            <a:endParaRPr lang="sv-SE" altLang="sv-SE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213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9pPr>
          </a:lstStyle>
          <a:p>
            <a:fld id="{95AC20B2-FBEA-4932-AED0-FFAC46FD219E}" type="slidenum">
              <a:rPr lang="sv-SE" sz="1200" smtClean="0">
                <a:latin typeface="Arial" charset="0"/>
              </a:rPr>
              <a:pPr/>
              <a:t>9</a:t>
            </a:fld>
            <a:endParaRPr lang="sv-SE" sz="1200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9048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3600">
                <a:uFill>
                  <a:solidFill/>
                </a:uFill>
              </a:rPr>
              <a:t>Titeltext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Brödtext nivå ett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Brödtext nivå två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Brödtext nivå tre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Brödtext nivå fyra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Brödtext nivå fem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68F9D615-C211-4AF9-A5D9-E56DDC67CC66}" type="datetimeFigureOut">
              <a:rPr lang="sv-SE" smtClean="0"/>
              <a:t>2020-09-29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C9794D38-6CF1-4EAE-A6C4-4F379CD66E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4201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79712" y="485800"/>
            <a:ext cx="6707088" cy="1143000"/>
          </a:xfrm>
        </p:spPr>
        <p:txBody>
          <a:bodyPr>
            <a:normAutofit/>
          </a:bodyPr>
          <a:lstStyle>
            <a:lvl1pPr algn="r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400">
                <a:latin typeface="Arial" pitchFamily="34" charset="0"/>
                <a:cs typeface="Arial" pitchFamily="34" charset="0"/>
              </a:defRPr>
            </a:lvl4pPr>
            <a:lvl5pPr>
              <a:defRPr sz="2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5AE9E-B30A-4512-B726-A09A5654412D}" type="datetime1">
              <a:rPr lang="sv-SE"/>
              <a:pPr>
                <a:defRPr/>
              </a:pPr>
              <a:t>2020-09-29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05794-AB4B-437B-93E4-D0E81E82F0F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487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07704" y="485800"/>
            <a:ext cx="6779096" cy="1143000"/>
          </a:xfrm>
        </p:spPr>
        <p:txBody>
          <a:bodyPr>
            <a:normAutofit/>
          </a:bodyPr>
          <a:lstStyle>
            <a:lvl1pPr algn="r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400">
                <a:latin typeface="Arial" pitchFamily="34" charset="0"/>
                <a:cs typeface="Arial" pitchFamily="34" charset="0"/>
              </a:defRPr>
            </a:lvl4pPr>
            <a:lvl5pPr>
              <a:defRPr sz="2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400">
                <a:latin typeface="Arial" pitchFamily="34" charset="0"/>
                <a:cs typeface="Arial" pitchFamily="34" charset="0"/>
              </a:defRPr>
            </a:lvl4pPr>
            <a:lvl5pPr>
              <a:defRPr sz="2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CCB8C-C3A2-4AC3-8DEE-C50ED7B95E70}" type="datetime1">
              <a:rPr lang="sv-SE"/>
              <a:pPr>
                <a:defRPr/>
              </a:pPr>
              <a:t>2020-09-29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185FA-D78D-46E7-805E-CDB8FD749DC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0329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1979711" y="485799"/>
            <a:ext cx="6707089" cy="1143001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 lvl="0">
              <a:defRPr sz="1800">
                <a:uFillTx/>
              </a:defRPr>
            </a:pPr>
            <a:r>
              <a:rPr sz="3600">
                <a:uFill>
                  <a:solidFill/>
                </a:uFill>
              </a:rPr>
              <a:t>Titeltext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245110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>
                <a:uFillTx/>
              </a:defRPr>
            </a:pPr>
            <a:r>
              <a:rPr sz="4000" b="1" cap="all">
                <a:uFill>
                  <a:solidFill/>
                </a:uFill>
              </a:rPr>
              <a:t>Titeltext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722312" y="1192213"/>
            <a:ext cx="7772401" cy="32146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Brödtext nivå ett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Brödtext nivå två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Brödtext nivå tre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Brödtext nivå fyra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Brödtext nivå fem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1907703" y="485799"/>
            <a:ext cx="6779097" cy="1143001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 lvl="0">
              <a:defRPr sz="1800">
                <a:uFillTx/>
              </a:defRPr>
            </a:pPr>
            <a:r>
              <a:rPr sz="3600">
                <a:uFill>
                  <a:solidFill/>
                </a:uFill>
              </a:rPr>
              <a:t>Titeltext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1979711" y="468023"/>
            <a:ext cx="6707089" cy="117855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3600">
                <a:uFill>
                  <a:solidFill/>
                </a:uFill>
              </a:rPr>
              <a:t>Titeltext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xfrm>
            <a:off x="457200" y="1646576"/>
            <a:ext cx="4040188" cy="70230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/>
            </a:lvl1pPr>
            <a:lvl2pPr marL="0" indent="457200">
              <a:buSzTx/>
              <a:buFontTx/>
              <a:buNone/>
              <a:defRPr b="1"/>
            </a:lvl2pPr>
            <a:lvl3pPr marL="0" indent="914400">
              <a:buSzTx/>
              <a:buFontTx/>
              <a:buNone/>
              <a:defRPr b="1"/>
            </a:lvl3pPr>
            <a:lvl4pPr marL="0" indent="1371600">
              <a:buSzTx/>
              <a:buFontTx/>
              <a:buNone/>
              <a:defRPr b="1"/>
            </a:lvl4pPr>
            <a:lvl5pPr marL="0" indent="1828800">
              <a:buSzTx/>
              <a:buFontTx/>
              <a:buNone/>
              <a:defRPr b="1"/>
            </a:lvl5pPr>
          </a:lstStyle>
          <a:p>
            <a:pPr lvl="0">
              <a:defRPr sz="1800" b="0">
                <a:uFillTx/>
              </a:defRPr>
            </a:pPr>
            <a:r>
              <a:rPr sz="2400" b="1">
                <a:uFill>
                  <a:solidFill/>
                </a:uFill>
              </a:rPr>
              <a:t>Brödtext nivå ett</a:t>
            </a:r>
          </a:p>
          <a:p>
            <a:pPr lvl="1">
              <a:defRPr sz="1800" b="0">
                <a:uFillTx/>
              </a:defRPr>
            </a:pPr>
            <a:r>
              <a:rPr sz="2400" b="1">
                <a:uFill>
                  <a:solidFill/>
                </a:uFill>
              </a:rPr>
              <a:t>Brödtext nivå två</a:t>
            </a:r>
          </a:p>
          <a:p>
            <a:pPr lvl="2">
              <a:defRPr sz="1800" b="0">
                <a:uFillTx/>
              </a:defRPr>
            </a:pPr>
            <a:r>
              <a:rPr sz="2400" b="1">
                <a:uFill>
                  <a:solidFill/>
                </a:uFill>
              </a:rPr>
              <a:t>Brödtext nivå tre</a:t>
            </a:r>
          </a:p>
          <a:p>
            <a:pPr lvl="3">
              <a:defRPr sz="1800" b="0">
                <a:uFillTx/>
              </a:defRPr>
            </a:pPr>
            <a:r>
              <a:rPr sz="2400" b="1">
                <a:uFill>
                  <a:solidFill/>
                </a:uFill>
              </a:rPr>
              <a:t>Brödtext nivå fyra</a:t>
            </a:r>
          </a:p>
          <a:p>
            <a:pPr lvl="4">
              <a:defRPr sz="1800" b="0">
                <a:uFillTx/>
              </a:defRPr>
            </a:pPr>
            <a:r>
              <a:rPr sz="2400" b="1">
                <a:uFill>
                  <a:solidFill/>
                </a:uFill>
              </a:rPr>
              <a:t>Brödtext nivå fem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457200" y="1618256"/>
            <a:ext cx="3008314" cy="523974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Brödtext nivå ett</a:t>
            </a:r>
          </a:p>
          <a:p>
            <a:pPr lvl="1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Brödtext nivå två</a:t>
            </a:r>
          </a:p>
          <a:p>
            <a:pPr lvl="2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Brödtext nivå tre</a:t>
            </a:r>
          </a:p>
          <a:p>
            <a:pPr lvl="3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Brödtext nivå fyra</a:t>
            </a:r>
          </a:p>
          <a:p>
            <a:pPr lvl="4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Brödtext nivå fem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1792288" y="3086100"/>
            <a:ext cx="5486401" cy="22812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>
                <a:uFillTx/>
              </a:defRPr>
            </a:pPr>
            <a:r>
              <a:rPr sz="2000" b="1">
                <a:uFill>
                  <a:solidFill/>
                </a:uFill>
              </a:rPr>
              <a:t>Titeltext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14906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Brödtext nivå ett</a:t>
            </a:r>
          </a:p>
          <a:p>
            <a:pPr lvl="1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Brödtext nivå två</a:t>
            </a:r>
          </a:p>
          <a:p>
            <a:pPr lvl="2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Brödtext nivå tre</a:t>
            </a:r>
          </a:p>
          <a:p>
            <a:pPr lvl="3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Brödtext nivå fyra</a:t>
            </a:r>
          </a:p>
          <a:p>
            <a:pPr lvl="4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Brödtext nivå fem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3600">
                <a:uFill>
                  <a:solidFill/>
                </a:uFill>
              </a:rPr>
              <a:t>Titeltext</a:t>
            </a:r>
          </a:p>
        </p:txBody>
      </p:sp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Brödtext nivå ett</a:t>
            </a:r>
          </a:p>
          <a:p>
            <a:pPr lvl="1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Brödtext nivå två</a:t>
            </a:r>
          </a:p>
          <a:p>
            <a:pPr lvl="2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Brödtext nivå tre</a:t>
            </a:r>
          </a:p>
          <a:p>
            <a:pPr lvl="3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Brödtext nivå fyra</a:t>
            </a:r>
          </a:p>
          <a:p>
            <a:pPr lvl="4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Brödtext nivå fem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3600">
                <a:uFill>
                  <a:solidFill/>
                </a:uFill>
              </a:rPr>
              <a:t>Titeltext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Brödtext nivå ett</a:t>
            </a:r>
          </a:p>
          <a:p>
            <a:pPr lvl="1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Brödtext nivå två</a:t>
            </a:r>
          </a:p>
          <a:p>
            <a:pPr lvl="2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Brödtext nivå tre</a:t>
            </a:r>
          </a:p>
          <a:p>
            <a:pPr lvl="3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Brödtext nivå fyra</a:t>
            </a:r>
          </a:p>
          <a:p>
            <a:pPr lvl="4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Brödtext nivå fem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g"/>
          <p:cNvPicPr/>
          <p:nvPr/>
        </p:nvPicPr>
        <p:blipFill>
          <a:blip r:embed="rId14">
            <a:extLst/>
          </a:blip>
          <a:srcRect l="2857" r="2856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2051719" y="92076"/>
            <a:ext cx="6635081" cy="15081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0">
              <a:defRPr sz="1800">
                <a:uFillTx/>
              </a:defRPr>
            </a:pPr>
            <a:r>
              <a:rPr sz="3600">
                <a:uFill>
                  <a:solidFill/>
                </a:uFill>
              </a:rPr>
              <a:t>Titeltext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8229600" cy="5257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Brödtext nivå ett</a:t>
            </a:r>
          </a:p>
          <a:p>
            <a:pPr lvl="1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Brödtext nivå två</a:t>
            </a:r>
          </a:p>
          <a:p>
            <a:pPr lvl="2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Brödtext nivå tre</a:t>
            </a:r>
          </a:p>
          <a:p>
            <a:pPr lvl="3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Brödtext nivå fyra</a:t>
            </a:r>
          </a:p>
          <a:p>
            <a:pPr lvl="4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Brödtext nivå fem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61" r:id="rId10"/>
    <p:sldLayoutId id="2147483662" r:id="rId11"/>
    <p:sldLayoutId id="2147483663" r:id="rId12"/>
  </p:sldLayoutIdLst>
  <p:transition spd="med"/>
  <p:txStyles>
    <p:titleStyle>
      <a:lvl1pPr algn="ctr">
        <a:defRPr sz="3600">
          <a:uFill>
            <a:solidFill/>
          </a:uFill>
          <a:latin typeface="Arial"/>
          <a:ea typeface="Arial"/>
          <a:cs typeface="Arial"/>
          <a:sym typeface="Arial"/>
        </a:defRPr>
      </a:lvl1pPr>
      <a:lvl2pPr algn="ctr">
        <a:defRPr sz="3600">
          <a:uFill>
            <a:solidFill/>
          </a:uFill>
          <a:latin typeface="Arial"/>
          <a:ea typeface="Arial"/>
          <a:cs typeface="Arial"/>
          <a:sym typeface="Arial"/>
        </a:defRPr>
      </a:lvl2pPr>
      <a:lvl3pPr algn="ctr">
        <a:defRPr sz="3600">
          <a:uFill>
            <a:solidFill/>
          </a:uFill>
          <a:latin typeface="Arial"/>
          <a:ea typeface="Arial"/>
          <a:cs typeface="Arial"/>
          <a:sym typeface="Arial"/>
        </a:defRPr>
      </a:lvl3pPr>
      <a:lvl4pPr algn="ctr">
        <a:defRPr sz="3600">
          <a:uFill>
            <a:solidFill/>
          </a:uFill>
          <a:latin typeface="Arial"/>
          <a:ea typeface="Arial"/>
          <a:cs typeface="Arial"/>
          <a:sym typeface="Arial"/>
        </a:defRPr>
      </a:lvl4pPr>
      <a:lvl5pPr algn="ctr">
        <a:defRPr sz="3600">
          <a:uFill>
            <a:solidFill/>
          </a:uFill>
          <a:latin typeface="Arial"/>
          <a:ea typeface="Arial"/>
          <a:cs typeface="Arial"/>
          <a:sym typeface="Arial"/>
        </a:defRPr>
      </a:lvl5pPr>
      <a:lvl6pPr algn="ctr">
        <a:defRPr sz="3600">
          <a:uFill>
            <a:solidFill/>
          </a:uFill>
          <a:latin typeface="Arial"/>
          <a:ea typeface="Arial"/>
          <a:cs typeface="Arial"/>
          <a:sym typeface="Arial"/>
        </a:defRPr>
      </a:lvl6pPr>
      <a:lvl7pPr algn="ctr">
        <a:defRPr sz="3600">
          <a:uFill>
            <a:solidFill/>
          </a:uFill>
          <a:latin typeface="Arial"/>
          <a:ea typeface="Arial"/>
          <a:cs typeface="Arial"/>
          <a:sym typeface="Arial"/>
        </a:defRPr>
      </a:lvl7pPr>
      <a:lvl8pPr algn="ctr">
        <a:defRPr sz="3600">
          <a:uFill>
            <a:solidFill/>
          </a:uFill>
          <a:latin typeface="Arial"/>
          <a:ea typeface="Arial"/>
          <a:cs typeface="Arial"/>
          <a:sym typeface="Arial"/>
        </a:defRPr>
      </a:lvl8pPr>
      <a:lvl9pPr algn="ctr">
        <a:defRPr sz="3600">
          <a:uFill>
            <a:solidFill/>
          </a:uFill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uFill>
            <a:solidFill/>
          </a:uFill>
          <a:latin typeface="Arial"/>
          <a:ea typeface="Arial"/>
          <a:cs typeface="Arial"/>
          <a:sym typeface="Arial"/>
        </a:defRPr>
      </a:lvl1pPr>
      <a:lvl2pPr marL="742950" indent="-285750">
        <a:spcBef>
          <a:spcPts val="500"/>
        </a:spcBef>
        <a:buSzPct val="100000"/>
        <a:buFont typeface="Arial"/>
        <a:buChar char="–"/>
        <a:defRPr sz="2400">
          <a:uFill>
            <a:solidFill/>
          </a:uFill>
          <a:latin typeface="Arial"/>
          <a:ea typeface="Arial"/>
          <a:cs typeface="Arial"/>
          <a:sym typeface="Arial"/>
        </a:defRPr>
      </a:lvl2pPr>
      <a:lvl3pPr marL="1143000" indent="-228600">
        <a:spcBef>
          <a:spcPts val="500"/>
        </a:spcBef>
        <a:buSzPct val="100000"/>
        <a:buFont typeface="Arial"/>
        <a:buChar char="•"/>
        <a:defRPr sz="2400">
          <a:uFill>
            <a:solidFill/>
          </a:uFill>
          <a:latin typeface="Arial"/>
          <a:ea typeface="Arial"/>
          <a:cs typeface="Arial"/>
          <a:sym typeface="Arial"/>
        </a:defRPr>
      </a:lvl3pPr>
      <a:lvl4pPr marL="1600200" indent="-228600">
        <a:spcBef>
          <a:spcPts val="500"/>
        </a:spcBef>
        <a:buSzPct val="100000"/>
        <a:buFont typeface="Arial"/>
        <a:buChar char="–"/>
        <a:defRPr sz="2400">
          <a:uFill>
            <a:solidFill/>
          </a:uFill>
          <a:latin typeface="Arial"/>
          <a:ea typeface="Arial"/>
          <a:cs typeface="Arial"/>
          <a:sym typeface="Arial"/>
        </a:defRPr>
      </a:lvl4pPr>
      <a:lvl5pPr marL="2057400" indent="-228600">
        <a:spcBef>
          <a:spcPts val="500"/>
        </a:spcBef>
        <a:buSzPct val="100000"/>
        <a:buFont typeface="Arial"/>
        <a:buChar char="»"/>
        <a:defRPr sz="2400">
          <a:uFill>
            <a:solidFill/>
          </a:uFill>
          <a:latin typeface="Arial"/>
          <a:ea typeface="Arial"/>
          <a:cs typeface="Arial"/>
          <a:sym typeface="Arial"/>
        </a:defRPr>
      </a:lvl5pPr>
      <a:lvl6pPr marL="2560320" indent="-274320">
        <a:spcBef>
          <a:spcPts val="500"/>
        </a:spcBef>
        <a:buSzPct val="100000"/>
        <a:buFont typeface="Arial"/>
        <a:buChar char="•"/>
        <a:defRPr sz="2400">
          <a:uFill>
            <a:solidFill/>
          </a:uFill>
          <a:latin typeface="Arial"/>
          <a:ea typeface="Arial"/>
          <a:cs typeface="Arial"/>
          <a:sym typeface="Arial"/>
        </a:defRPr>
      </a:lvl6pPr>
      <a:lvl7pPr marL="3017520" indent="-274320">
        <a:spcBef>
          <a:spcPts val="500"/>
        </a:spcBef>
        <a:buSzPct val="100000"/>
        <a:buFont typeface="Arial"/>
        <a:buChar char="•"/>
        <a:defRPr sz="2400">
          <a:uFill>
            <a:solidFill/>
          </a:uFill>
          <a:latin typeface="Arial"/>
          <a:ea typeface="Arial"/>
          <a:cs typeface="Arial"/>
          <a:sym typeface="Arial"/>
        </a:defRPr>
      </a:lvl7pPr>
      <a:lvl8pPr marL="3474720" indent="-274320">
        <a:spcBef>
          <a:spcPts val="500"/>
        </a:spcBef>
        <a:buSzPct val="100000"/>
        <a:buFont typeface="Arial"/>
        <a:buChar char="•"/>
        <a:defRPr sz="2400">
          <a:uFill>
            <a:solidFill/>
          </a:uFill>
          <a:latin typeface="Arial"/>
          <a:ea typeface="Arial"/>
          <a:cs typeface="Arial"/>
          <a:sym typeface="Arial"/>
        </a:defRPr>
      </a:lvl8pPr>
      <a:lvl9pPr marL="3931920" indent="-274320">
        <a:spcBef>
          <a:spcPts val="500"/>
        </a:spcBef>
        <a:buSzPct val="100000"/>
        <a:buFont typeface="Arial"/>
        <a:buChar char="•"/>
        <a:defRPr sz="2400">
          <a:uFill>
            <a:solidFill/>
          </a:uFill>
          <a:latin typeface="Arial"/>
          <a:ea typeface="Arial"/>
          <a:cs typeface="Arial"/>
          <a:sym typeface="Arial"/>
        </a:defRPr>
      </a:lvl9pPr>
    </p:bodyStyle>
    <p:otherStyle>
      <a:lvl1pPr algn="r">
        <a:defRPr sz="120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Arial"/>
        </a:defRPr>
      </a:lvl1pPr>
      <a:lvl2pPr indent="457200" algn="r">
        <a:defRPr sz="120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Arial"/>
        </a:defRPr>
      </a:lvl2pPr>
      <a:lvl3pPr indent="914400" algn="r">
        <a:defRPr sz="120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Arial"/>
        </a:defRPr>
      </a:lvl3pPr>
      <a:lvl4pPr indent="1371600" algn="r">
        <a:defRPr sz="120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Arial"/>
        </a:defRPr>
      </a:lvl4pPr>
      <a:lvl5pPr indent="1828800" algn="r">
        <a:defRPr sz="120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Arial"/>
        </a:defRPr>
      </a:lvl5pPr>
      <a:lvl6pPr indent="2286000" algn="r">
        <a:defRPr sz="120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Arial"/>
        </a:defRPr>
      </a:lvl6pPr>
      <a:lvl7pPr indent="2743200" algn="r">
        <a:defRPr sz="120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Arial"/>
        </a:defRPr>
      </a:lvl7pPr>
      <a:lvl8pPr indent="3200400" algn="r">
        <a:defRPr sz="120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Arial"/>
        </a:defRPr>
      </a:lvl8pPr>
      <a:lvl9pPr indent="3657600" algn="r">
        <a:defRPr sz="120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695703" y="1250732"/>
            <a:ext cx="8280920" cy="204951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sv-SE" altLang="sv-SE" sz="4000" dirty="0" smtClean="0">
                <a:solidFill>
                  <a:schemeClr val="bg1">
                    <a:lumMod val="50000"/>
                  </a:schemeClr>
                </a:solidFill>
                <a:latin typeface="Gill Sans Alt One Book" panose="020B0502020104020203" pitchFamily="34" charset="0"/>
              </a:rPr>
              <a:t>Inbound Exchange Students</a:t>
            </a:r>
          </a:p>
          <a:p>
            <a:endParaRPr lang="sv-SE" altLang="sv-SE" sz="4000" dirty="0" smtClean="0">
              <a:solidFill>
                <a:schemeClr val="bg1">
                  <a:lumMod val="50000"/>
                </a:schemeClr>
              </a:solidFill>
              <a:latin typeface="Gill Sans Alt One Book" panose="020B0502020104020203" pitchFamily="34" charset="0"/>
            </a:endParaRPr>
          </a:p>
          <a:p>
            <a:pPr algn="r"/>
            <a:r>
              <a:rPr lang="sv-SE" altLang="sv-SE" sz="2800" dirty="0" smtClean="0">
                <a:solidFill>
                  <a:schemeClr val="bg1">
                    <a:lumMod val="50000"/>
                  </a:schemeClr>
                </a:solidFill>
                <a:latin typeface="Gill Sans Alt One Book" panose="020B0502020104020203" pitchFamily="34" charset="0"/>
              </a:rPr>
              <a:t>Jenny McKeever, International Officer</a:t>
            </a:r>
          </a:p>
          <a:p>
            <a:pPr algn="r"/>
            <a:r>
              <a:rPr lang="sv-SE" altLang="sv-SE" sz="2800" dirty="0" err="1" smtClean="0">
                <a:solidFill>
                  <a:schemeClr val="bg1">
                    <a:lumMod val="50000"/>
                  </a:schemeClr>
                </a:solidFill>
                <a:latin typeface="Gill Sans Alt One Book" panose="020B0502020104020203" pitchFamily="34" charset="0"/>
              </a:rPr>
              <a:t>Unit</a:t>
            </a:r>
            <a:r>
              <a:rPr lang="sv-SE" altLang="sv-SE" sz="2800" dirty="0" smtClean="0">
                <a:solidFill>
                  <a:schemeClr val="bg1">
                    <a:lumMod val="50000"/>
                  </a:schemeClr>
                </a:solidFill>
                <a:latin typeface="Gill Sans Alt One Book" panose="020B0502020104020203" pitchFamily="34" charset="0"/>
              </a:rPr>
              <a:t> for International Mobility</a:t>
            </a:r>
          </a:p>
        </p:txBody>
      </p:sp>
      <p:pic>
        <p:nvPicPr>
          <p:cNvPr id="1026" name="Picture 2" descr="https://fbcdn-sphotos-g-a.akamaihd.net/hphotos-ak-xaf1/t31.0-8/10275551_664887590231084_3947356044391442853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2" y="3482634"/>
            <a:ext cx="9180512" cy="340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90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1979711" y="485799"/>
            <a:ext cx="6707089" cy="1143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lang="sv-SE" sz="3600" dirty="0" smtClean="0">
                <a:uFill>
                  <a:solidFill/>
                </a:uFill>
                <a:latin typeface="Gill Sans Alt One Book"/>
              </a:rPr>
              <a:t>Inbound Exchange </a:t>
            </a:r>
            <a:r>
              <a:rPr lang="sv-SE" sz="3600" dirty="0" smtClean="0">
                <a:uFill>
                  <a:solidFill/>
                </a:uFill>
                <a:latin typeface="Gill Sans Alt One Book"/>
              </a:rPr>
              <a:t>Studies</a:t>
            </a:r>
            <a:endParaRPr sz="3600" dirty="0">
              <a:uFill>
                <a:solidFill/>
              </a:uFill>
              <a:latin typeface="Gill Sans Alt One Book"/>
            </a:endParaRPr>
          </a:p>
        </p:txBody>
      </p:sp>
      <p:sp>
        <p:nvSpPr>
          <p:cNvPr id="47" name="Shape 47"/>
          <p:cNvSpPr/>
          <p:nvPr/>
        </p:nvSpPr>
        <p:spPr>
          <a:xfrm>
            <a:off x="609188" y="2196193"/>
            <a:ext cx="8077612" cy="3919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spcBef>
                <a:spcPts val="500"/>
              </a:spcBef>
              <a:buSzPct val="100000"/>
              <a:defRPr sz="1800"/>
            </a:pPr>
            <a:r>
              <a:rPr lang="sv-SE" sz="3400" b="1" dirty="0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Basis for </a:t>
            </a:r>
            <a:r>
              <a:rPr lang="sv-SE" sz="3400" b="1" dirty="0" err="1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inbound</a:t>
            </a:r>
            <a:r>
              <a:rPr lang="sv-SE" sz="3400" b="1" dirty="0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 exchange </a:t>
            </a:r>
            <a:r>
              <a:rPr lang="sv-SE" sz="3400" b="1" dirty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s</a:t>
            </a:r>
            <a:r>
              <a:rPr lang="sv-SE" sz="3400" b="1" dirty="0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tudies: </a:t>
            </a:r>
          </a:p>
          <a:p>
            <a:pPr lvl="0" defTabSz="914400">
              <a:spcBef>
                <a:spcPts val="500"/>
              </a:spcBef>
              <a:buSzPct val="100000"/>
              <a:defRPr sz="1800"/>
            </a:pPr>
            <a:endParaRPr lang="sv-SE" sz="3400" b="1" dirty="0" smtClean="0">
              <a:solidFill>
                <a:schemeClr val="tx1"/>
              </a:solidFill>
              <a:uFill>
                <a:solidFill/>
              </a:uFill>
              <a:latin typeface="Gill Sans Alt One Book" panose="020B0502020104020203" pitchFamily="34" charset="0"/>
              <a:ea typeface="Arial"/>
              <a:cs typeface="Arial"/>
              <a:sym typeface="Arial"/>
            </a:endParaRPr>
          </a:p>
          <a:p>
            <a:pPr marL="457200" lvl="0" indent="-457200" defTabSz="914400"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800"/>
            </a:pPr>
            <a:r>
              <a:rPr lang="sv-SE" sz="3400" dirty="0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Student Exchange </a:t>
            </a:r>
            <a:r>
              <a:rPr lang="sv-SE" sz="3400" dirty="0" err="1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Agreement</a:t>
            </a:r>
            <a:endParaRPr lang="sv-SE" sz="3400" dirty="0" smtClean="0">
              <a:solidFill>
                <a:schemeClr val="tx1"/>
              </a:solidFill>
              <a:uFill>
                <a:solidFill/>
              </a:uFill>
              <a:latin typeface="Gill Sans Alt One Book" panose="020B0502020104020203" pitchFamily="34" charset="0"/>
              <a:ea typeface="Arial"/>
              <a:cs typeface="Arial"/>
              <a:sym typeface="Arial"/>
            </a:endParaRPr>
          </a:p>
          <a:p>
            <a:pPr lvl="0" defTabSz="914400">
              <a:spcBef>
                <a:spcPts val="500"/>
              </a:spcBef>
              <a:buSzPct val="100000"/>
              <a:defRPr sz="1800"/>
            </a:pPr>
            <a:endParaRPr lang="sv-SE" sz="3400" dirty="0" smtClean="0">
              <a:solidFill>
                <a:schemeClr val="tx1"/>
              </a:solidFill>
              <a:uFill>
                <a:solidFill/>
              </a:uFill>
              <a:latin typeface="Gill Sans Alt One Book" panose="020B0502020104020203" pitchFamily="34" charset="0"/>
              <a:ea typeface="Arial"/>
              <a:cs typeface="Arial"/>
              <a:sym typeface="Arial"/>
            </a:endParaRPr>
          </a:p>
          <a:p>
            <a:pPr marL="457200" indent="-457200" defTabSz="914400"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800"/>
            </a:pPr>
            <a:r>
              <a:rPr lang="sv-SE" sz="3400" dirty="0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cs typeface="Arial"/>
                <a:sym typeface="Arial"/>
              </a:rPr>
              <a:t>Course </a:t>
            </a:r>
            <a:r>
              <a:rPr lang="sv-SE" sz="3400" dirty="0" err="1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cs typeface="Arial"/>
                <a:sym typeface="Arial"/>
              </a:rPr>
              <a:t>offering</a:t>
            </a:r>
            <a:r>
              <a:rPr lang="sv-SE" sz="3400" dirty="0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cs typeface="Arial"/>
                <a:sym typeface="Arial"/>
              </a:rPr>
              <a:t> in English and </a:t>
            </a:r>
            <a:r>
              <a:rPr lang="sv-SE" sz="3400" dirty="0" err="1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cs typeface="Arial"/>
                <a:sym typeface="Arial"/>
              </a:rPr>
              <a:t>willingness</a:t>
            </a:r>
            <a:r>
              <a:rPr lang="sv-SE" sz="3400" dirty="0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cs typeface="Arial"/>
                <a:sym typeface="Arial"/>
              </a:rPr>
              <a:t> of </a:t>
            </a:r>
            <a:r>
              <a:rPr lang="sv-SE" sz="3400" dirty="0" err="1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cs typeface="Arial"/>
                <a:sym typeface="Arial"/>
              </a:rPr>
              <a:t>individual</a:t>
            </a:r>
            <a:r>
              <a:rPr lang="sv-SE" sz="3400" dirty="0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cs typeface="Arial"/>
                <a:sym typeface="Arial"/>
              </a:rPr>
              <a:t> </a:t>
            </a:r>
            <a:r>
              <a:rPr lang="sv-SE" sz="3400" dirty="0" err="1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cs typeface="Arial"/>
                <a:sym typeface="Arial"/>
              </a:rPr>
              <a:t>departments</a:t>
            </a:r>
            <a:r>
              <a:rPr lang="sv-SE" sz="3400" dirty="0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cs typeface="Arial"/>
                <a:sym typeface="Arial"/>
              </a:rPr>
              <a:t> to </a:t>
            </a:r>
            <a:r>
              <a:rPr lang="sv-SE" sz="3400" dirty="0" err="1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cs typeface="Arial"/>
                <a:sym typeface="Arial"/>
              </a:rPr>
              <a:t>accommodate</a:t>
            </a:r>
            <a:r>
              <a:rPr lang="sv-SE" sz="3400" dirty="0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cs typeface="Arial"/>
                <a:sym typeface="Arial"/>
              </a:rPr>
              <a:t> students</a:t>
            </a:r>
            <a:endParaRPr lang="sv-SE" sz="3400" dirty="0" smtClean="0">
              <a:latin typeface="Gill Sans Alt One Book" panose="020B05020201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1979711" y="485799"/>
            <a:ext cx="6707089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uFillTx/>
              </a:defRPr>
            </a:pPr>
            <a:r>
              <a:rPr lang="sv-SE" sz="3600" dirty="0" smtClean="0">
                <a:uFill>
                  <a:solidFill/>
                </a:uFill>
                <a:latin typeface="Gill Sans Alt One Book"/>
              </a:rPr>
              <a:t>Partner University Communication </a:t>
            </a:r>
            <a:endParaRPr sz="3600" dirty="0">
              <a:uFill>
                <a:solidFill/>
              </a:uFill>
              <a:latin typeface="Gill Sans Alt One Book"/>
            </a:endParaRPr>
          </a:p>
        </p:txBody>
      </p:sp>
      <p:sp>
        <p:nvSpPr>
          <p:cNvPr id="47" name="Shape 47"/>
          <p:cNvSpPr/>
          <p:nvPr/>
        </p:nvSpPr>
        <p:spPr>
          <a:xfrm>
            <a:off x="609188" y="2196194"/>
            <a:ext cx="7977764" cy="4880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342900" lvl="0" indent="-342900" defTabSz="914400">
              <a:spcBef>
                <a:spcPts val="500"/>
              </a:spcBef>
              <a:buSzPct val="100000"/>
              <a:buFont typeface="Arial"/>
              <a:buChar char="•"/>
              <a:defRPr sz="1800"/>
            </a:pPr>
            <a:r>
              <a:rPr lang="sv-SE" sz="3400" dirty="0" err="1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Agreeing</a:t>
            </a:r>
            <a:r>
              <a:rPr lang="sv-SE" sz="3400" dirty="0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 on </a:t>
            </a:r>
            <a:r>
              <a:rPr lang="sv-SE" sz="3400" dirty="0" err="1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quota</a:t>
            </a:r>
            <a:r>
              <a:rPr lang="sv-SE" sz="3400" dirty="0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 prior to </a:t>
            </a:r>
            <a:r>
              <a:rPr lang="sv-SE" sz="3400" dirty="0" err="1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each</a:t>
            </a:r>
            <a:r>
              <a:rPr lang="sv-SE" sz="3400" dirty="0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 </a:t>
            </a:r>
            <a:r>
              <a:rPr lang="sv-SE" sz="3400" dirty="0" err="1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Annual</a:t>
            </a:r>
            <a:r>
              <a:rPr lang="sv-SE" sz="3400" dirty="0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 </a:t>
            </a:r>
            <a:r>
              <a:rPr lang="sv-SE" sz="3400" dirty="0" err="1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Year</a:t>
            </a:r>
            <a:r>
              <a:rPr lang="sv-SE" sz="3400" dirty="0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 or/and semester</a:t>
            </a:r>
          </a:p>
          <a:p>
            <a:pPr lvl="0" defTabSz="914400">
              <a:spcBef>
                <a:spcPts val="500"/>
              </a:spcBef>
              <a:buSzPct val="100000"/>
              <a:defRPr sz="1800"/>
            </a:pPr>
            <a:r>
              <a:rPr lang="sv-SE" sz="3400" dirty="0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    </a:t>
            </a:r>
            <a:r>
              <a:rPr lang="sv-SE" sz="2800" dirty="0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(full </a:t>
            </a:r>
            <a:r>
              <a:rPr lang="sv-SE" sz="2800" dirty="0" err="1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year</a:t>
            </a:r>
            <a:r>
              <a:rPr lang="sv-SE" sz="2800" dirty="0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 or semester </a:t>
            </a:r>
            <a:r>
              <a:rPr lang="sv-SE" sz="2800" dirty="0" err="1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places</a:t>
            </a:r>
            <a:r>
              <a:rPr lang="sv-SE" sz="2800" dirty="0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?)</a:t>
            </a:r>
          </a:p>
          <a:p>
            <a:pPr lvl="0" defTabSz="914400">
              <a:spcBef>
                <a:spcPts val="500"/>
              </a:spcBef>
              <a:buSzPct val="100000"/>
              <a:defRPr sz="1800"/>
            </a:pPr>
            <a:endParaRPr lang="sv-SE" sz="2800" dirty="0" smtClean="0">
              <a:solidFill>
                <a:schemeClr val="tx1"/>
              </a:solidFill>
              <a:uFill>
                <a:solidFill/>
              </a:uFill>
              <a:latin typeface="Gill Sans Alt One Book" panose="020B0502020104020203" pitchFamily="34" charset="0"/>
              <a:ea typeface="Arial"/>
              <a:cs typeface="Arial"/>
              <a:sym typeface="Arial"/>
            </a:endParaRPr>
          </a:p>
          <a:p>
            <a:pPr marL="457200" indent="-457200" defTabSz="914400"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800"/>
            </a:pPr>
            <a:r>
              <a:rPr lang="sv-SE" sz="3400" dirty="0" err="1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Nomination</a:t>
            </a:r>
            <a:r>
              <a:rPr lang="sv-SE" sz="3400" dirty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 Process &amp; </a:t>
            </a:r>
            <a:r>
              <a:rPr lang="sv-SE" sz="3400" dirty="0" err="1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Fact</a:t>
            </a:r>
            <a:r>
              <a:rPr lang="sv-SE" sz="3400" dirty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 </a:t>
            </a:r>
            <a:r>
              <a:rPr lang="sv-SE" sz="3400" dirty="0" err="1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Sheet</a:t>
            </a:r>
            <a:endParaRPr lang="sv-SE" sz="3400" dirty="0" smtClean="0">
              <a:solidFill>
                <a:schemeClr val="tx1"/>
              </a:solidFill>
              <a:uFill>
                <a:solidFill/>
              </a:uFill>
              <a:latin typeface="Gill Sans Alt One Book" panose="020B0502020104020203" pitchFamily="34" charset="0"/>
              <a:ea typeface="Arial"/>
              <a:cs typeface="Arial"/>
              <a:sym typeface="Arial"/>
            </a:endParaRPr>
          </a:p>
          <a:p>
            <a:pPr lvl="0" defTabSz="914400">
              <a:spcBef>
                <a:spcPts val="500"/>
              </a:spcBef>
              <a:buSzPct val="100000"/>
              <a:defRPr sz="1800"/>
            </a:pPr>
            <a:r>
              <a:rPr lang="sv-SE" sz="2800" dirty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 </a:t>
            </a:r>
            <a:r>
              <a:rPr lang="sv-SE" sz="2800" dirty="0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    (</a:t>
            </a:r>
            <a:r>
              <a:rPr lang="sv-SE" sz="2800" dirty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students </a:t>
            </a:r>
            <a:r>
              <a:rPr lang="sv-SE" sz="2800" dirty="0" err="1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selected</a:t>
            </a:r>
            <a:r>
              <a:rPr lang="sv-SE" sz="2800" dirty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 by partner for exchange studies</a:t>
            </a:r>
            <a:r>
              <a:rPr lang="sv-SE" sz="2800" dirty="0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)</a:t>
            </a:r>
          </a:p>
          <a:p>
            <a:pPr lvl="0" defTabSz="914400">
              <a:spcBef>
                <a:spcPts val="500"/>
              </a:spcBef>
              <a:buSzPct val="100000"/>
              <a:defRPr sz="1800"/>
            </a:pPr>
            <a:endParaRPr lang="sv-SE" sz="2800" dirty="0">
              <a:solidFill>
                <a:schemeClr val="tx1"/>
              </a:solidFill>
              <a:uFill>
                <a:solidFill/>
              </a:uFill>
              <a:latin typeface="Gill Sans Alt One Book" panose="020B0502020104020203" pitchFamily="34" charset="0"/>
              <a:ea typeface="Arial"/>
              <a:cs typeface="Arial"/>
              <a:sym typeface="Arial"/>
            </a:endParaRPr>
          </a:p>
          <a:p>
            <a:pPr marL="342900" lvl="0" indent="-342900" defTabSz="914400">
              <a:spcBef>
                <a:spcPts val="500"/>
              </a:spcBef>
              <a:buSzPct val="100000"/>
              <a:buFont typeface="Arial"/>
              <a:buChar char="•"/>
              <a:defRPr sz="1800"/>
            </a:pPr>
            <a:r>
              <a:rPr lang="sv-SE" sz="3400" dirty="0" err="1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Receiving</a:t>
            </a:r>
            <a:r>
              <a:rPr lang="sv-SE" sz="3400" dirty="0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 </a:t>
            </a:r>
            <a:r>
              <a:rPr lang="sv-SE" sz="3400" dirty="0" err="1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Nominations</a:t>
            </a:r>
            <a:endParaRPr lang="sv-SE" sz="3400" dirty="0" smtClean="0">
              <a:solidFill>
                <a:schemeClr val="tx1"/>
              </a:solidFill>
              <a:uFill>
                <a:solidFill/>
              </a:uFill>
              <a:latin typeface="Gill Sans Alt One Book" panose="020B0502020104020203" pitchFamily="34" charset="0"/>
              <a:ea typeface="Arial"/>
              <a:cs typeface="Arial"/>
              <a:sym typeface="Arial"/>
            </a:endParaRPr>
          </a:p>
          <a:p>
            <a:pPr marL="342900" lvl="0" indent="-342900" defTabSz="914400">
              <a:spcBef>
                <a:spcPts val="500"/>
              </a:spcBef>
              <a:buSzPct val="100000"/>
              <a:buFont typeface="Arial"/>
              <a:buChar char="•"/>
              <a:defRPr sz="1800"/>
            </a:pPr>
            <a:endParaRPr lang="sv-SE" sz="3400" dirty="0" smtClean="0">
              <a:solidFill>
                <a:schemeClr val="tx1"/>
              </a:solidFill>
              <a:uFill>
                <a:solidFill/>
              </a:uFill>
              <a:latin typeface="Gill Sans Alt One Book" panose="020B0502020104020203" pitchFamily="34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570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1979711" y="485799"/>
            <a:ext cx="6707089" cy="1143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lang="sv-SE" sz="3600" dirty="0" err="1" smtClean="0">
                <a:uFill>
                  <a:solidFill/>
                </a:uFill>
                <a:latin typeface="Gill Sans Alt One Book"/>
              </a:rPr>
              <a:t>Fact</a:t>
            </a:r>
            <a:r>
              <a:rPr lang="sv-SE" sz="3600" dirty="0" smtClean="0">
                <a:uFill>
                  <a:solidFill/>
                </a:uFill>
                <a:latin typeface="Gill Sans Alt One Book"/>
              </a:rPr>
              <a:t> </a:t>
            </a:r>
            <a:r>
              <a:rPr lang="sv-SE" sz="3600" dirty="0" err="1" smtClean="0">
                <a:uFill>
                  <a:solidFill/>
                </a:uFill>
                <a:latin typeface="Gill Sans Alt One Book"/>
              </a:rPr>
              <a:t>Sheet</a:t>
            </a:r>
            <a:endParaRPr sz="3600" dirty="0">
              <a:uFill>
                <a:solidFill/>
              </a:uFill>
              <a:latin typeface="Gill Sans Alt One Book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1241"/>
            <a:ext cx="9144000" cy="51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9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ubrik 1"/>
          <p:cNvSpPr>
            <a:spLocks noGrp="1"/>
          </p:cNvSpPr>
          <p:nvPr>
            <p:ph type="title"/>
          </p:nvPr>
        </p:nvSpPr>
        <p:spPr>
          <a:xfrm>
            <a:off x="1570038" y="0"/>
            <a:ext cx="7459662" cy="1630363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altLang="sv-SE" dirty="0" smtClean="0">
                <a:latin typeface="Arial" charset="0"/>
                <a:ea typeface="ＭＳ Ｐゴシック" charset="-128"/>
                <a:cs typeface="Arial" charset="0"/>
              </a:rPr>
              <a:t/>
            </a:r>
            <a:br>
              <a:rPr lang="sv-SE" altLang="sv-SE" dirty="0" smtClean="0">
                <a:latin typeface="Arial" charset="0"/>
                <a:ea typeface="ＭＳ Ｐゴシック" charset="-128"/>
                <a:cs typeface="Arial" charset="0"/>
              </a:rPr>
            </a:br>
            <a:r>
              <a:rPr lang="sv-SE" dirty="0" smtClean="0">
                <a:latin typeface="Gill Sans Alt One Book"/>
              </a:rPr>
              <a:t>Student Communication </a:t>
            </a:r>
            <a:endParaRPr lang="sv-SE" altLang="sv-SE" sz="2700" dirty="0" smtClean="0">
              <a:latin typeface="Gill Sans Alt One Book"/>
              <a:ea typeface="ＭＳ Ｐゴシック" charset="-128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491" y="1630363"/>
            <a:ext cx="8597214" cy="1292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171450" marR="0" indent="-1714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sv-SE" sz="2800" b="1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Gill Sans Alt One Book" panose="020B0502020104020203" pitchFamily="34" charset="0"/>
              <a:sym typeface="Helvetica"/>
            </a:endParaRPr>
          </a:p>
          <a:p>
            <a:pPr marL="171450" marR="0" indent="-1714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sv-SE" sz="2800" b="1" dirty="0">
              <a:solidFill>
                <a:srgbClr val="000000"/>
              </a:solidFill>
              <a:latin typeface="Gill Sans Alt One Book" panose="020B0502020104020203" pitchFamily="34" charset="0"/>
            </a:endParaRPr>
          </a:p>
          <a:p>
            <a:pPr marR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sv-SE" sz="2800" b="1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Gill Sans Alt One Book" panose="020B0502020104020203" pitchFamily="34" charset="0"/>
              <a:sym typeface="Helvetic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2151" y="1902373"/>
            <a:ext cx="8194553" cy="4506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>
              <a:spcBef>
                <a:spcPts val="500"/>
              </a:spcBef>
              <a:buSzPct val="100000"/>
              <a:buFont typeface="Arial"/>
              <a:buChar char="•"/>
              <a:defRPr sz="1800"/>
            </a:pPr>
            <a:r>
              <a:rPr lang="sv-SE" sz="3400" dirty="0" err="1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Application</a:t>
            </a:r>
            <a:r>
              <a:rPr lang="sv-SE" sz="3400" dirty="0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 Information </a:t>
            </a:r>
          </a:p>
          <a:p>
            <a:pPr marL="342900" lvl="0" indent="-342900" defTabSz="914400">
              <a:spcBef>
                <a:spcPts val="500"/>
              </a:spcBef>
              <a:buSzPct val="100000"/>
              <a:buFont typeface="Arial"/>
              <a:buChar char="•"/>
              <a:defRPr sz="1800"/>
            </a:pPr>
            <a:r>
              <a:rPr lang="sv-SE" sz="3400" dirty="0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Course Information</a:t>
            </a:r>
            <a:endParaRPr lang="sv-SE" sz="3400" dirty="0">
              <a:solidFill>
                <a:schemeClr val="tx1"/>
              </a:solidFill>
              <a:uFill>
                <a:solidFill/>
              </a:uFill>
              <a:latin typeface="Gill Sans Alt One Book" panose="020B0502020104020203" pitchFamily="34" charset="0"/>
              <a:ea typeface="Arial"/>
              <a:cs typeface="Arial"/>
              <a:sym typeface="Arial"/>
            </a:endParaRPr>
          </a:p>
          <a:p>
            <a:pPr marL="342900" lvl="0" indent="-342900" defTabSz="914400">
              <a:spcBef>
                <a:spcPts val="500"/>
              </a:spcBef>
              <a:buSzPct val="100000"/>
              <a:buFont typeface="Arial"/>
              <a:buChar char="•"/>
              <a:defRPr sz="1800"/>
            </a:pPr>
            <a:r>
              <a:rPr lang="sv-SE" sz="3400" dirty="0" err="1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Accommodation</a:t>
            </a:r>
            <a:endParaRPr lang="sv-SE" sz="3400" dirty="0">
              <a:solidFill>
                <a:schemeClr val="tx1"/>
              </a:solidFill>
              <a:uFill>
                <a:solidFill/>
              </a:uFill>
              <a:latin typeface="Gill Sans Alt One Book" panose="020B0502020104020203" pitchFamily="34" charset="0"/>
              <a:ea typeface="Arial"/>
              <a:cs typeface="Arial"/>
              <a:sym typeface="Arial"/>
            </a:endParaRPr>
          </a:p>
          <a:p>
            <a:pPr marL="342900" lvl="0" indent="-342900" defTabSz="914400">
              <a:spcBef>
                <a:spcPts val="500"/>
              </a:spcBef>
              <a:buSzPct val="100000"/>
              <a:buFont typeface="Arial"/>
              <a:buChar char="•"/>
              <a:defRPr sz="1800"/>
            </a:pPr>
            <a:r>
              <a:rPr lang="sv-SE" sz="3400" dirty="0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Insurance</a:t>
            </a:r>
          </a:p>
          <a:p>
            <a:pPr marL="342900" indent="-342900" algn="l" defTabSz="914400" rtl="0">
              <a:spcBef>
                <a:spcPts val="500"/>
              </a:spcBef>
              <a:buSzPct val="100000"/>
              <a:buFont typeface="Arial"/>
              <a:buChar char="•"/>
              <a:defRPr sz="1800"/>
            </a:pPr>
            <a:r>
              <a:rPr lang="sv-SE" sz="3400" dirty="0" err="1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Certificate</a:t>
            </a:r>
            <a:r>
              <a:rPr lang="sv-SE" sz="3400" dirty="0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 of </a:t>
            </a:r>
            <a:r>
              <a:rPr lang="sv-SE" sz="3400" dirty="0" err="1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Acceptance</a:t>
            </a:r>
            <a:r>
              <a:rPr lang="sv-SE" sz="3400" dirty="0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 </a:t>
            </a:r>
            <a:br>
              <a:rPr lang="sv-SE" sz="3400" dirty="0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</a:br>
            <a:r>
              <a:rPr lang="sv-SE" sz="2800" dirty="0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(</a:t>
            </a:r>
            <a:r>
              <a:rPr lang="sv-SE" sz="2800" dirty="0" err="1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required</a:t>
            </a:r>
            <a:r>
              <a:rPr lang="sv-SE" sz="2800" dirty="0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 for </a:t>
            </a:r>
            <a:r>
              <a:rPr lang="sv-SE" sz="2800" dirty="0">
                <a:solidFill>
                  <a:srgbClr val="000000"/>
                </a:solidFill>
                <a:latin typeface="Gill Sans Alt One Book" panose="020B0502020104020203" pitchFamily="34" charset="0"/>
              </a:rPr>
              <a:t>Swedish Residence </a:t>
            </a:r>
            <a:r>
              <a:rPr lang="sv-SE" sz="28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Permit</a:t>
            </a:r>
            <a:r>
              <a:rPr lang="sv-SE" sz="28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</a:t>
            </a:r>
            <a:r>
              <a:rPr lang="sv-SE" sz="280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application</a:t>
            </a:r>
            <a:r>
              <a:rPr lang="sv-SE" sz="2800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)</a:t>
            </a:r>
            <a:endParaRPr lang="sv-SE" sz="2800" dirty="0">
              <a:solidFill>
                <a:schemeClr val="tx1"/>
              </a:solidFill>
              <a:uFill>
                <a:solidFill/>
              </a:uFill>
              <a:latin typeface="Gill Sans Alt One Book" panose="020B0502020104020203" pitchFamily="34" charset="0"/>
              <a:ea typeface="Arial"/>
              <a:cs typeface="Arial"/>
              <a:sym typeface="Arial"/>
            </a:endParaRPr>
          </a:p>
          <a:p>
            <a:pPr marL="342900" lvl="0" indent="-342900" defTabSz="914400">
              <a:spcBef>
                <a:spcPts val="500"/>
              </a:spcBef>
              <a:buSzPct val="100000"/>
              <a:buFont typeface="Arial"/>
              <a:buChar char="•"/>
              <a:defRPr sz="1800"/>
            </a:pPr>
            <a:r>
              <a:rPr lang="sv-SE" sz="3400" dirty="0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Letter of Admissions </a:t>
            </a:r>
            <a:r>
              <a:rPr lang="sv-SE" sz="3400" dirty="0" err="1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with</a:t>
            </a:r>
            <a:r>
              <a:rPr lang="sv-SE" sz="3400" dirty="0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 Course </a:t>
            </a:r>
            <a:r>
              <a:rPr lang="sv-SE" sz="3400" dirty="0" err="1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Confirmation</a:t>
            </a:r>
            <a:endParaRPr lang="sv-SE" sz="3400" dirty="0" smtClean="0">
              <a:solidFill>
                <a:schemeClr val="tx1"/>
              </a:solidFill>
              <a:uFill>
                <a:solidFill/>
              </a:uFill>
              <a:latin typeface="Gill Sans Alt One Book" panose="020B0502020104020203" pitchFamily="34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058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979711" y="485799"/>
            <a:ext cx="6901530" cy="1143001"/>
          </a:xfrm>
          <a:prstGeom prst="rect">
            <a:avLst/>
          </a:prstGeom>
        </p:spPr>
        <p:txBody>
          <a:bodyPr/>
          <a:lstStyle>
            <a:lvl1pPr algn="l">
              <a:defRPr sz="3400"/>
            </a:lvl1pPr>
          </a:lstStyle>
          <a:p>
            <a:pPr lvl="0" algn="r">
              <a:defRPr sz="1800">
                <a:uFillTx/>
              </a:defRPr>
            </a:pPr>
            <a:r>
              <a:rPr lang="sv-SE" sz="3400" dirty="0" err="1" smtClean="0">
                <a:uFill>
                  <a:solidFill/>
                </a:uFill>
                <a:latin typeface="Gill Sans Alt One Book"/>
              </a:rPr>
              <a:t>Application</a:t>
            </a:r>
            <a:r>
              <a:rPr lang="sv-SE" sz="3400" dirty="0" smtClean="0">
                <a:uFill>
                  <a:solidFill/>
                </a:uFill>
                <a:latin typeface="Gill Sans Alt One Book"/>
              </a:rPr>
              <a:t> Process</a:t>
            </a:r>
            <a:endParaRPr sz="3400" dirty="0">
              <a:uFill>
                <a:solidFill/>
              </a:uFill>
              <a:latin typeface="Gill Sans Alt One Boo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7056" y="1628798"/>
            <a:ext cx="6645730" cy="984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32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Alt One Book" panose="020B0502020104020203" pitchFamily="34" charset="0"/>
                <a:sym typeface="Helvetica"/>
              </a:rPr>
              <a:t>We</a:t>
            </a:r>
            <a:r>
              <a:rPr kumimoji="0" lang="sv-SE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Alt One Book" panose="020B0502020104020203" pitchFamily="34" charset="0"/>
                <a:sym typeface="Helvetica"/>
              </a:rPr>
              <a:t> support the students</a:t>
            </a:r>
            <a:r>
              <a:rPr kumimoji="0" lang="sv-SE" sz="3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Alt One Book" panose="020B0502020104020203" pitchFamily="34" charset="0"/>
                <a:sym typeface="Helvetica"/>
              </a:rPr>
              <a:t> </a:t>
            </a:r>
            <a:r>
              <a:rPr kumimoji="0" lang="sv-SE" sz="32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Alt One Book" panose="020B0502020104020203" pitchFamily="34" charset="0"/>
                <a:sym typeface="Helvetica"/>
              </a:rPr>
              <a:t>throughout</a:t>
            </a:r>
            <a:r>
              <a:rPr kumimoji="0" lang="sv-SE" sz="3200" b="0" i="0" u="none" strike="noStrike" cap="none" spc="0" normalizeH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Alt One Book" panose="020B0502020104020203" pitchFamily="34" charset="0"/>
                <a:sym typeface="Helvetica"/>
              </a:rPr>
              <a:t>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320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the </a:t>
            </a:r>
            <a:r>
              <a:rPr kumimoji="0" lang="sv-SE" sz="32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Alt One Book" panose="020B0502020104020203" pitchFamily="34" charset="0"/>
                <a:sym typeface="Helvetica"/>
              </a:rPr>
              <a:t>applicants</a:t>
            </a:r>
            <a:r>
              <a:rPr kumimoji="0" lang="sv-SE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Alt One Book" panose="020B0502020104020203" pitchFamily="34" charset="0"/>
                <a:sym typeface="Helvetica"/>
              </a:rPr>
              <a:t> process. </a:t>
            </a:r>
            <a:endParaRPr kumimoji="0" lang="sv-SE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ill Sans Alt One Book" panose="020B0502020104020203" pitchFamily="34" charset="0"/>
              <a:sym typeface="Helvetic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719" y="3466599"/>
            <a:ext cx="7225074" cy="281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64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title"/>
          </p:nvPr>
        </p:nvSpPr>
        <p:spPr>
          <a:xfrm>
            <a:off x="1620384" y="410935"/>
            <a:ext cx="7164387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sv-SE" sz="4000" dirty="0" smtClean="0">
                <a:latin typeface="Gill Sans Alt One Book"/>
                <a:cs typeface="Arial" charset="0"/>
              </a:rPr>
              <a:t>Processing Courses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0384" y="1847334"/>
            <a:ext cx="8229600" cy="5257802"/>
          </a:xfrm>
        </p:spPr>
        <p:txBody>
          <a:bodyPr>
            <a:normAutofit/>
          </a:bodyPr>
          <a:lstStyle/>
          <a:p>
            <a:r>
              <a:rPr lang="sv-SE" sz="3400" dirty="0" err="1" smtClean="0"/>
              <a:t>Entry</a:t>
            </a:r>
            <a:r>
              <a:rPr lang="sv-SE" sz="3400" dirty="0" smtClean="0"/>
              <a:t> </a:t>
            </a:r>
          </a:p>
          <a:p>
            <a:pPr marL="0" indent="0">
              <a:buNone/>
            </a:pPr>
            <a:r>
              <a:rPr lang="sv-SE" sz="3400" dirty="0" smtClean="0"/>
              <a:t>   </a:t>
            </a:r>
            <a:r>
              <a:rPr lang="sv-SE" sz="3400" dirty="0" err="1" smtClean="0"/>
              <a:t>requirements</a:t>
            </a:r>
            <a:endParaRPr lang="sv-SE" sz="3400" dirty="0" smtClean="0"/>
          </a:p>
          <a:p>
            <a:endParaRPr lang="sv-SE" sz="3400" dirty="0" smtClean="0"/>
          </a:p>
          <a:p>
            <a:endParaRPr lang="sv-SE" sz="3400" dirty="0"/>
          </a:p>
          <a:p>
            <a:r>
              <a:rPr lang="sv-SE" sz="3400" dirty="0" err="1" smtClean="0"/>
              <a:t>Assessing</a:t>
            </a:r>
            <a:r>
              <a:rPr lang="sv-SE" sz="3400" dirty="0" smtClean="0"/>
              <a:t> </a:t>
            </a:r>
            <a:r>
              <a:rPr lang="sv-SE" sz="3400" dirty="0" err="1" smtClean="0"/>
              <a:t>eligibility</a:t>
            </a:r>
            <a:endParaRPr lang="sv-SE" sz="3400" dirty="0" smtClean="0"/>
          </a:p>
          <a:p>
            <a:endParaRPr lang="sv-SE" sz="3400" dirty="0" smtClean="0"/>
          </a:p>
          <a:p>
            <a:endParaRPr lang="sv-SE" sz="3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8110" y="1668658"/>
            <a:ext cx="4851874" cy="24513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2887" y="4892805"/>
            <a:ext cx="4617097" cy="186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811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979711" y="485799"/>
            <a:ext cx="7071135" cy="11430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400"/>
            </a:lvl1pPr>
          </a:lstStyle>
          <a:p>
            <a:pPr lvl="0" algn="r">
              <a:defRPr sz="1800">
                <a:uFillTx/>
              </a:defRPr>
            </a:pPr>
            <a:r>
              <a:rPr lang="sv-SE" sz="3600" dirty="0" smtClean="0">
                <a:latin typeface="Gill Sans Alt One Book" panose="020B0502020104020203" pitchFamily="34" charset="0"/>
              </a:rPr>
              <a:t>Re-</a:t>
            </a:r>
            <a:r>
              <a:rPr lang="sv-SE" sz="3600" dirty="0" err="1" smtClean="0">
                <a:latin typeface="Gill Sans Alt One Book" panose="020B0502020104020203" pitchFamily="34" charset="0"/>
              </a:rPr>
              <a:t>cap</a:t>
            </a:r>
            <a:r>
              <a:rPr lang="sv-SE" sz="3600" dirty="0" smtClean="0">
                <a:latin typeface="Gill Sans Alt One Book" panose="020B0502020104020203" pitchFamily="34" charset="0"/>
              </a:rPr>
              <a:t> - </a:t>
            </a:r>
            <a:r>
              <a:rPr lang="sv-SE" sz="3600" dirty="0" err="1" smtClean="0">
                <a:latin typeface="Gill Sans Alt One Book" panose="020B0502020104020203" pitchFamily="34" charset="0"/>
              </a:rPr>
              <a:t>what</a:t>
            </a:r>
            <a:r>
              <a:rPr lang="sv-SE" sz="3600" dirty="0" smtClean="0">
                <a:latin typeface="Gill Sans Alt One Book" panose="020B0502020104020203" pitchFamily="34" charset="0"/>
              </a:rPr>
              <a:t> </a:t>
            </a:r>
            <a:r>
              <a:rPr lang="sv-SE" sz="3600" dirty="0" err="1" smtClean="0">
                <a:latin typeface="Gill Sans Alt One Book" panose="020B0502020104020203" pitchFamily="34" charset="0"/>
              </a:rPr>
              <a:t>we</a:t>
            </a:r>
            <a:r>
              <a:rPr lang="sv-SE" sz="3600" dirty="0" smtClean="0">
                <a:latin typeface="Gill Sans Alt One Book" panose="020B0502020104020203" pitchFamily="34" charset="0"/>
              </a:rPr>
              <a:t> offer students </a:t>
            </a:r>
            <a:endParaRPr sz="3600" dirty="0">
              <a:uFill>
                <a:solidFill/>
              </a:uFill>
              <a:latin typeface="Gill Sans Alt One Book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883" y="1818290"/>
            <a:ext cx="8661963" cy="461664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342900" marR="0" indent="-3429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Medical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insurance</a:t>
            </a:r>
            <a:endParaRPr lang="sv-SE" sz="2000" dirty="0" smtClean="0">
              <a:solidFill>
                <a:srgbClr val="000000"/>
              </a:solidFill>
              <a:latin typeface="Gill Sans Alt One Book" panose="020B0502020104020203" pitchFamily="34" charset="0"/>
            </a:endParaRPr>
          </a:p>
          <a:p>
            <a:pPr marR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sv-SE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ill Sans Alt One Book" panose="020B0502020104020203" pitchFamily="34" charset="0"/>
              <a:sym typeface="Helvetica"/>
            </a:endParaRPr>
          </a:p>
          <a:p>
            <a:pPr marL="342900" indent="-342900" algn="l" rtl="0" latinLnBrk="1" hangingPunct="0">
              <a:buFont typeface="Arial" panose="020B0604020202020204" pitchFamily="34" charset="0"/>
              <a:buChar char="•"/>
            </a:pP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Housing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/>
            </a:r>
            <a:b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</a:br>
            <a:endParaRPr lang="sv-SE" sz="2000" dirty="0" smtClean="0">
              <a:solidFill>
                <a:srgbClr val="000000"/>
              </a:solidFill>
              <a:latin typeface="Gill Sans Alt One Book" panose="020B0502020104020203" pitchFamily="34" charset="0"/>
            </a:endParaRPr>
          </a:p>
          <a:p>
            <a:pPr marL="342900" indent="-342900" algn="l" rtl="0" latinLnBrk="1" hangingPunct="0"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Support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such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as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applying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for a Swedish </a:t>
            </a:r>
            <a:r>
              <a:rPr lang="sv-SE" sz="2000" dirty="0">
                <a:solidFill>
                  <a:srgbClr val="000000"/>
                </a:solidFill>
                <a:latin typeface="Gill Sans Alt One Book" panose="020B0502020104020203" pitchFamily="34" charset="0"/>
              </a:rPr>
              <a:t>R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esidence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Permit</a:t>
            </a:r>
            <a:endParaRPr lang="sv-SE" sz="2000" dirty="0">
              <a:solidFill>
                <a:srgbClr val="000000"/>
              </a:solidFill>
              <a:latin typeface="Gill Sans Alt One Book" panose="020B0502020104020203" pitchFamily="34" charset="0"/>
            </a:endParaRPr>
          </a:p>
          <a:p>
            <a:pPr marL="342900" indent="-342900" algn="l" rtl="0" latinLnBrk="1" hangingPunct="0">
              <a:buFont typeface="Arial" panose="020B0604020202020204" pitchFamily="34" charset="0"/>
              <a:buChar char="•"/>
            </a:pPr>
            <a:endParaRPr lang="sv-SE" sz="2000" dirty="0" smtClean="0">
              <a:solidFill>
                <a:srgbClr val="000000"/>
              </a:solidFill>
              <a:latin typeface="Gill Sans Alt One Book" panose="020B0502020104020203" pitchFamily="34" charset="0"/>
            </a:endParaRPr>
          </a:p>
          <a:p>
            <a:pPr marL="342900" indent="-342900" algn="l" rtl="0" latinLnBrk="1" hangingPunct="0">
              <a:buFont typeface="Arial" panose="020B0604020202020204" pitchFamily="34" charset="0"/>
              <a:buChar char="•"/>
            </a:pP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Buddy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Programme</a:t>
            </a:r>
            <a:endParaRPr lang="sv-SE" sz="2000" dirty="0">
              <a:solidFill>
                <a:srgbClr val="000000"/>
              </a:solidFill>
              <a:latin typeface="Gill Sans Alt One Book" panose="020B0502020104020203" pitchFamily="34" charset="0"/>
            </a:endParaRPr>
          </a:p>
          <a:p>
            <a:pPr algn="l" rtl="0" latinLnBrk="1" hangingPunct="0"/>
            <a:endParaRPr lang="sv-SE" sz="2000" dirty="0" smtClean="0">
              <a:solidFill>
                <a:srgbClr val="000000"/>
              </a:solidFill>
              <a:latin typeface="Gill Sans Alt One Book" panose="020B0502020104020203" pitchFamily="34" charset="0"/>
            </a:endParaRPr>
          </a:p>
          <a:p>
            <a:pPr marL="342900" indent="-342900" algn="l" rtl="0" latinLnBrk="1" hangingPunct="0"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After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they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have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arrived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: </a:t>
            </a:r>
          </a:p>
          <a:p>
            <a:pPr algn="l" rtl="0" latinLnBrk="1" hangingPunct="0"/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	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Welcoming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</a:t>
            </a:r>
            <a:r>
              <a:rPr lang="sv-SE" sz="2000" dirty="0">
                <a:solidFill>
                  <a:srgbClr val="000000"/>
                </a:solidFill>
                <a:latin typeface="Gill Sans Alt One Book" panose="020B0502020104020203" pitchFamily="34" charset="0"/>
              </a:rPr>
              <a:t>of new students and </a:t>
            </a:r>
            <a:r>
              <a:rPr lang="sv-SE" sz="2000" dirty="0" err="1">
                <a:solidFill>
                  <a:srgbClr val="000000"/>
                </a:solidFill>
                <a:latin typeface="Gill Sans Alt One Book" panose="020B0502020104020203" pitchFamily="34" charset="0"/>
              </a:rPr>
              <a:t>airport</a:t>
            </a:r>
            <a:r>
              <a:rPr lang="sv-SE" sz="2000" dirty="0">
                <a:solidFill>
                  <a:srgbClr val="000000"/>
                </a:solidFill>
                <a:latin typeface="Gill Sans Alt One Book" panose="020B0502020104020203" pitchFamily="34" charset="0"/>
              </a:rPr>
              <a:t> </a:t>
            </a:r>
            <a:r>
              <a:rPr lang="sv-SE" sz="2000" dirty="0" err="1">
                <a:solidFill>
                  <a:srgbClr val="000000"/>
                </a:solidFill>
                <a:latin typeface="Gill Sans Alt One Book" panose="020B0502020104020203" pitchFamily="34" charset="0"/>
              </a:rPr>
              <a:t>shuttle</a:t>
            </a:r>
            <a:r>
              <a:rPr lang="sv-SE" sz="2000" dirty="0">
                <a:solidFill>
                  <a:srgbClr val="000000"/>
                </a:solidFill>
                <a:latin typeface="Gill Sans Alt One Book" panose="020B0502020104020203" pitchFamily="34" charset="0"/>
              </a:rPr>
              <a:t> </a:t>
            </a:r>
            <a:endParaRPr lang="sv-SE" sz="2000" dirty="0" smtClean="0">
              <a:solidFill>
                <a:srgbClr val="000000"/>
              </a:solidFill>
              <a:latin typeface="Gill Sans Alt One Book" panose="020B0502020104020203" pitchFamily="34" charset="0"/>
            </a:endParaRPr>
          </a:p>
          <a:p>
            <a:pPr algn="l" rtl="0" latinLnBrk="1" hangingPunct="0"/>
            <a:r>
              <a:rPr lang="sv-SE" sz="2000" dirty="0">
                <a:solidFill>
                  <a:srgbClr val="000000"/>
                </a:solidFill>
                <a:latin typeface="Gill Sans Alt One Book" panose="020B0502020104020203" pitchFamily="34" charset="0"/>
              </a:rPr>
              <a:t>	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Student Health Services </a:t>
            </a:r>
          </a:p>
          <a:p>
            <a:pPr algn="l" rtl="0" latinLnBrk="1" hangingPunct="0"/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	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Language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Workshop</a:t>
            </a:r>
          </a:p>
          <a:p>
            <a:pPr algn="l" rtl="0" latinLnBrk="1" hangingPunct="0"/>
            <a:r>
              <a:rPr lang="sv-SE" sz="2000" dirty="0">
                <a:solidFill>
                  <a:srgbClr val="000000"/>
                </a:solidFill>
                <a:latin typeface="Gill Sans Alt One Book" panose="020B0502020104020203" pitchFamily="34" charset="0"/>
              </a:rPr>
              <a:t>	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Digital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drop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-in for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questions</a:t>
            </a:r>
            <a:endParaRPr lang="sv-SE" sz="2000" dirty="0" smtClean="0">
              <a:solidFill>
                <a:srgbClr val="000000"/>
              </a:solidFill>
              <a:latin typeface="Gill Sans Alt One Book" panose="020B0502020104020203" pitchFamily="34" charset="0"/>
            </a:endParaRPr>
          </a:p>
          <a:p>
            <a:pPr algn="l" rtl="0" latinLnBrk="1" hangingPunct="0"/>
            <a:r>
              <a:rPr lang="sv-SE" sz="2000" dirty="0">
                <a:solidFill>
                  <a:srgbClr val="000000"/>
                </a:solidFill>
                <a:latin typeface="Gill Sans Alt One Book" panose="020B0502020104020203" pitchFamily="34" charset="0"/>
              </a:rPr>
              <a:t>	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Support</a:t>
            </a:r>
          </a:p>
          <a:p>
            <a:pPr algn="l" rtl="0" latinLnBrk="1" hangingPunct="0"/>
            <a:r>
              <a:rPr lang="sv-SE" sz="2000" dirty="0">
                <a:solidFill>
                  <a:srgbClr val="000000"/>
                </a:solidFill>
                <a:latin typeface="Gill Sans Alt One Book" panose="020B0502020104020203" pitchFamily="34" charset="0"/>
              </a:rPr>
              <a:t>	</a:t>
            </a:r>
            <a:endParaRPr kumimoji="0" lang="sv-SE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ill Sans Alt One Book" panose="020B0502020104020203" pitchFamily="34" charset="0"/>
              <a:sym typeface="Helvetic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386" y="4963603"/>
            <a:ext cx="2644728" cy="1668823"/>
          </a:xfrm>
          <a:prstGeom prst="rect">
            <a:avLst/>
          </a:prstGeom>
        </p:spPr>
      </p:pic>
      <p:pic>
        <p:nvPicPr>
          <p:cNvPr id="9" name="Picture 8" descr="Image may contain: sky, bus and outdo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332" y="3640429"/>
            <a:ext cx="1425782" cy="142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Image may contain: 2 people, people smiling, people standing and indo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35" y="3746485"/>
            <a:ext cx="1706648" cy="170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19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336331" y="1558704"/>
            <a:ext cx="8943135" cy="234625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sv-SE" altLang="sv-SE" dirty="0" err="1" smtClean="0">
                <a:solidFill>
                  <a:schemeClr val="bg1">
                    <a:lumMod val="50000"/>
                  </a:schemeClr>
                </a:solidFill>
                <a:latin typeface="Gill Sans Alt One Book" panose="020B0502020104020203" pitchFamily="34" charset="0"/>
              </a:rPr>
              <a:t>Questions</a:t>
            </a:r>
            <a:r>
              <a:rPr lang="sv-SE" altLang="sv-SE" dirty="0" smtClean="0">
                <a:solidFill>
                  <a:schemeClr val="bg1">
                    <a:lumMod val="50000"/>
                  </a:schemeClr>
                </a:solidFill>
                <a:latin typeface="Gill Sans Alt One Book" panose="020B0502020104020203" pitchFamily="34" charset="0"/>
              </a:rPr>
              <a:t> </a:t>
            </a:r>
            <a:r>
              <a:rPr lang="sv-SE" altLang="sv-SE" dirty="0" err="1" smtClean="0">
                <a:solidFill>
                  <a:schemeClr val="bg1">
                    <a:lumMod val="50000"/>
                  </a:schemeClr>
                </a:solidFill>
                <a:latin typeface="Gill Sans Alt One Book" panose="020B0502020104020203" pitchFamily="34" charset="0"/>
              </a:rPr>
              <a:t>about</a:t>
            </a:r>
            <a:r>
              <a:rPr lang="sv-SE" altLang="sv-SE" dirty="0" smtClean="0">
                <a:solidFill>
                  <a:schemeClr val="bg1">
                    <a:lumMod val="50000"/>
                  </a:schemeClr>
                </a:solidFill>
                <a:latin typeface="Gill Sans Alt One Book" panose="020B0502020104020203" pitchFamily="34" charset="0"/>
              </a:rPr>
              <a:t> incoming exchange students? </a:t>
            </a:r>
          </a:p>
          <a:p>
            <a:pPr algn="l"/>
            <a:endParaRPr lang="sv-SE" altLang="sv-SE" sz="2000" dirty="0" smtClean="0">
              <a:solidFill>
                <a:schemeClr val="bg1">
                  <a:lumMod val="50000"/>
                </a:schemeClr>
              </a:solidFill>
              <a:latin typeface="Gill Sans Alt One Book" panose="020B0502020104020203" pitchFamily="34" charset="0"/>
            </a:endParaRPr>
          </a:p>
          <a:p>
            <a:pPr algn="l"/>
            <a:r>
              <a:rPr lang="sv-SE" altLang="sv-SE" smtClean="0">
                <a:solidFill>
                  <a:schemeClr val="bg1">
                    <a:lumMod val="50000"/>
                  </a:schemeClr>
                </a:solidFill>
                <a:latin typeface="Gill Sans Alt One Book" panose="020B0502020104020203" pitchFamily="34" charset="0"/>
              </a:rPr>
              <a:t>mobility@uu.se</a:t>
            </a:r>
            <a:endParaRPr lang="sv-SE" altLang="sv-SE" sz="4800" dirty="0">
              <a:solidFill>
                <a:schemeClr val="bg1">
                  <a:lumMod val="50000"/>
                </a:schemeClr>
              </a:solidFill>
              <a:latin typeface="Gill Sans Alt One Book" panose="020B0502020104020203" pitchFamily="34" charset="0"/>
            </a:endParaRPr>
          </a:p>
        </p:txBody>
      </p:sp>
      <p:pic>
        <p:nvPicPr>
          <p:cNvPr id="1026" name="Picture 2" descr="https://fbcdn-sphotos-g-a.akamaihd.net/hphotos-ak-xaf1/t31.0-8/10275551_664887590231084_3947356044391442853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482634"/>
            <a:ext cx="9180512" cy="340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48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00FF"/>
      </a:accent5>
      <a:accent6>
        <a:srgbClr val="800080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00FF"/>
      </a:accent5>
      <a:accent6>
        <a:srgbClr val="800080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365</Words>
  <Application>Microsoft Office PowerPoint</Application>
  <PresentationFormat>On-screen Show (4:3)</PresentationFormat>
  <Paragraphs>65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ＭＳ Ｐゴシック</vt:lpstr>
      <vt:lpstr>Arial</vt:lpstr>
      <vt:lpstr>Gill Sans Alt One Book</vt:lpstr>
      <vt:lpstr>Helvetica</vt:lpstr>
      <vt:lpstr>Helvetica Neue</vt:lpstr>
      <vt:lpstr>Default</vt:lpstr>
      <vt:lpstr>PowerPoint Presentation</vt:lpstr>
      <vt:lpstr>Inbound Exchange Studies</vt:lpstr>
      <vt:lpstr>Partner University Communication </vt:lpstr>
      <vt:lpstr>Fact Sheet</vt:lpstr>
      <vt:lpstr> Student Communication </vt:lpstr>
      <vt:lpstr>Application Process</vt:lpstr>
      <vt:lpstr>Processing Courses</vt:lpstr>
      <vt:lpstr>Re-cap - what we offer students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Joachim Ekström</dc:creator>
  <cp:lastModifiedBy>Jenny McKeever</cp:lastModifiedBy>
  <cp:revision>130</cp:revision>
  <dcterms:modified xsi:type="dcterms:W3CDTF">2020-09-29T07:21:20Z</dcterms:modified>
</cp:coreProperties>
</file>